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63" r:id="rId4"/>
    <p:sldId id="259" r:id="rId5"/>
    <p:sldId id="260" r:id="rId6"/>
    <p:sldId id="261" r:id="rId7"/>
    <p:sldId id="262" r:id="rId8"/>
    <p:sldId id="264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87" autoAdjust="0"/>
    <p:restoredTop sz="94660"/>
  </p:normalViewPr>
  <p:slideViewPr>
    <p:cSldViewPr snapToGrid="0">
      <p:cViewPr varScale="1">
        <p:scale>
          <a:sx n="62" d="100"/>
          <a:sy n="62" d="100"/>
        </p:scale>
        <p:origin x="72" y="2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hdphoto1.wdp>
</file>

<file path=ppt/media/hdphoto2.wdp>
</file>

<file path=ppt/media/image1.jpeg>
</file>

<file path=ppt/media/image2.png>
</file>

<file path=ppt/media/image3.png>
</file>

<file path=ppt/media/image4.png>
</file>

<file path=ppt/media/image5.jpe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8A87A34-81AB-432B-8DAE-1953F412C126}" type="datetimeFigureOut">
              <a:rPr lang="en-US" dirty="0"/>
              <a:t>2/16/2025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2/16/2025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2/16/2025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2/16/2025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2/16/2025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2/16/2025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2/16/2025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2/16/2025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2/16/2025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2/16/2025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2/16/2025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2/16/2025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2/16/2025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2/16/2025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2/16/2025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2/16/2025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2/16/2025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pFill/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pFill/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2/16/2025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5.jpeg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48000"/>
                <a:hueMod val="106000"/>
                <a:satMod val="140000"/>
                <a:lumMod val="42000"/>
              </a:schemeClr>
              <a:schemeClr val="bg2">
                <a:tint val="98000"/>
                <a:hueMod val="92000"/>
                <a:satMod val="220000"/>
                <a:lumMod val="9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Cement crackSpacing="37"/>
                    </a14:imgEffect>
                  </a14:imgLayer>
                </a14:imgProps>
              </a:ext>
            </a:extLst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79CE46-A999-93F7-CF81-94F5D5C9CD2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IN" b="1" dirty="0">
                <a:solidFill>
                  <a:schemeClr val="bg1"/>
                </a:solidFill>
              </a:rPr>
              <a:t>       </a:t>
            </a:r>
            <a:r>
              <a:rPr lang="en-IN" b="1" dirty="0" err="1">
                <a:solidFill>
                  <a:schemeClr val="bg1"/>
                </a:solidFill>
              </a:rPr>
              <a:t>SocialLyTiCs</a:t>
            </a:r>
            <a:r>
              <a:rPr lang="en-IN" b="1" dirty="0">
                <a:solidFill>
                  <a:schemeClr val="bg1"/>
                </a:solidFill>
              </a:rPr>
              <a:t> Project 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9127D43-19E1-27DB-A1EB-850B897F172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IN" dirty="0"/>
              <a:t>                             </a:t>
            </a:r>
            <a:r>
              <a:rPr lang="en-IN" dirty="0">
                <a:solidFill>
                  <a:schemeClr val="bg1"/>
                </a:solidFill>
              </a:rPr>
              <a:t>Social media dashboard</a:t>
            </a:r>
          </a:p>
        </p:txBody>
      </p:sp>
    </p:spTree>
    <p:extLst>
      <p:ext uri="{BB962C8B-B14F-4D97-AF65-F5344CB8AC3E}">
        <p14:creationId xmlns:p14="http://schemas.microsoft.com/office/powerpoint/2010/main" val="313263221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drap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48000"/>
                <a:hueMod val="106000"/>
                <a:satMod val="140000"/>
                <a:lumMod val="42000"/>
              </a:schemeClr>
              <a:schemeClr val="bg2">
                <a:tint val="98000"/>
                <a:hueMod val="92000"/>
                <a:satMod val="220000"/>
                <a:lumMod val="9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Cement/>
                    </a14:imgEffect>
                  </a14:imgLayer>
                </a14:imgProps>
              </a:ext>
            </a:extLst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F1BE85-6D96-3779-5C85-A5EEE6E5AC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                            </a:t>
            </a:r>
            <a:r>
              <a:rPr lang="en-IN" b="1" i="1" dirty="0">
                <a:solidFill>
                  <a:schemeClr val="bg1"/>
                </a:solidFill>
              </a:rPr>
              <a:t>Content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65E2F1C-19A8-40DE-7780-4E0B34D76DCC}"/>
              </a:ext>
            </a:extLst>
          </p:cNvPr>
          <p:cNvSpPr txBox="1"/>
          <p:nvPr/>
        </p:nvSpPr>
        <p:spPr>
          <a:xfrm>
            <a:off x="896983" y="1767840"/>
            <a:ext cx="6130834" cy="40934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800" b="1" dirty="0">
                <a:solidFill>
                  <a:schemeClr val="bg1"/>
                </a:solidFill>
              </a:rPr>
              <a:t>• User Authentication</a:t>
            </a:r>
          </a:p>
          <a:p>
            <a:r>
              <a:rPr lang="en-IN" sz="2800" b="1" dirty="0">
                <a:solidFill>
                  <a:schemeClr val="bg1"/>
                </a:solidFill>
              </a:rPr>
              <a:t>• Tools and Technologies</a:t>
            </a:r>
          </a:p>
          <a:p>
            <a:r>
              <a:rPr lang="en-IN" sz="2800" b="1" dirty="0">
                <a:solidFill>
                  <a:schemeClr val="bg1"/>
                </a:solidFill>
              </a:rPr>
              <a:t>• Account Integration</a:t>
            </a:r>
          </a:p>
          <a:p>
            <a:r>
              <a:rPr lang="en-IN" sz="2800" b="1" dirty="0">
                <a:solidFill>
                  <a:schemeClr val="bg1"/>
                </a:solidFill>
              </a:rPr>
              <a:t>• Data Visualization</a:t>
            </a:r>
          </a:p>
          <a:p>
            <a:r>
              <a:rPr lang="en-IN" sz="2800" b="1" dirty="0">
                <a:solidFill>
                  <a:schemeClr val="bg1"/>
                </a:solidFill>
              </a:rPr>
              <a:t>• Analytics &amp; Insights</a:t>
            </a:r>
          </a:p>
          <a:p>
            <a:r>
              <a:rPr lang="en-IN" sz="2800" b="1" dirty="0">
                <a:solidFill>
                  <a:schemeClr val="bg1"/>
                </a:solidFill>
              </a:rPr>
              <a:t>• Post Scheduling &amp; Management</a:t>
            </a:r>
          </a:p>
          <a:p>
            <a:r>
              <a:rPr lang="en-IN" sz="2800" b="1" dirty="0">
                <a:solidFill>
                  <a:schemeClr val="bg1"/>
                </a:solidFill>
              </a:rPr>
              <a:t>• Conclusion</a:t>
            </a:r>
          </a:p>
          <a:p>
            <a:endParaRPr lang="en-IN" sz="2800" b="1" dirty="0">
              <a:solidFill>
                <a:schemeClr val="bg1"/>
              </a:solidFill>
            </a:endParaRPr>
          </a:p>
          <a:p>
            <a:endParaRPr lang="en-IN" dirty="0"/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27413965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drape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48000"/>
                <a:hueMod val="106000"/>
                <a:satMod val="140000"/>
                <a:lumMod val="42000"/>
              </a:schemeClr>
              <a:schemeClr val="bg2">
                <a:tint val="98000"/>
                <a:hueMod val="92000"/>
                <a:satMod val="220000"/>
                <a:lumMod val="9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Cement/>
                    </a14:imgEffect>
                  </a14:imgLayer>
                </a14:imgProps>
              </a:ext>
            </a:extLst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0303C75-3355-DBE5-D41F-C716C20F1C3E}"/>
              </a:ext>
            </a:extLst>
          </p:cNvPr>
          <p:cNvSpPr txBox="1"/>
          <p:nvPr/>
        </p:nvSpPr>
        <p:spPr>
          <a:xfrm>
            <a:off x="3246635" y="945222"/>
            <a:ext cx="593846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600" b="1" dirty="0">
                <a:solidFill>
                  <a:schemeClr val="bg1"/>
                </a:solidFill>
              </a:rPr>
              <a:t>Tools and Technologies</a:t>
            </a:r>
            <a:endParaRPr lang="en-IN" sz="36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03142CB-C775-5A6B-59B3-6C2A1B312CC6}"/>
              </a:ext>
            </a:extLst>
          </p:cNvPr>
          <p:cNvSpPr txBox="1"/>
          <p:nvPr/>
        </p:nvSpPr>
        <p:spPr>
          <a:xfrm>
            <a:off x="1006867" y="2003863"/>
            <a:ext cx="8178230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800" b="1" dirty="0">
                <a:solidFill>
                  <a:schemeClr val="bg1"/>
                </a:solidFill>
              </a:rPr>
              <a:t>Frontend:-</a:t>
            </a:r>
            <a:r>
              <a:rPr lang="en-IN" sz="2800" dirty="0">
                <a:solidFill>
                  <a:schemeClr val="bg1"/>
                </a:solidFill>
              </a:rPr>
              <a:t> </a:t>
            </a:r>
          </a:p>
          <a:p>
            <a:r>
              <a:rPr lang="en-IN" sz="2400" dirty="0">
                <a:solidFill>
                  <a:schemeClr val="bg1"/>
                </a:solidFill>
              </a:rPr>
              <a:t>HTML , CSS , </a:t>
            </a:r>
            <a:r>
              <a:rPr lang="en-IN" sz="2400" dirty="0" err="1">
                <a:solidFill>
                  <a:schemeClr val="bg1"/>
                </a:solidFill>
              </a:rPr>
              <a:t>BootStrap</a:t>
            </a:r>
            <a:r>
              <a:rPr lang="en-IN" sz="2400" dirty="0">
                <a:solidFill>
                  <a:schemeClr val="bg1"/>
                </a:solidFill>
              </a:rPr>
              <a:t> , JavaScript , React</a:t>
            </a:r>
          </a:p>
          <a:p>
            <a:endParaRPr lang="en-IN" sz="2800" dirty="0">
              <a:solidFill>
                <a:schemeClr val="bg1"/>
              </a:solidFill>
            </a:endParaRPr>
          </a:p>
          <a:p>
            <a:r>
              <a:rPr lang="en-IN" sz="2800" b="1" dirty="0">
                <a:solidFill>
                  <a:schemeClr val="bg1"/>
                </a:solidFill>
              </a:rPr>
              <a:t>Data Visualization Libraries:-</a:t>
            </a:r>
            <a:r>
              <a:rPr lang="en-IN" sz="2800" dirty="0">
                <a:solidFill>
                  <a:schemeClr val="bg1"/>
                </a:solidFill>
              </a:rPr>
              <a:t> </a:t>
            </a:r>
          </a:p>
          <a:p>
            <a:r>
              <a:rPr lang="en-IN" sz="2400" dirty="0" err="1">
                <a:solidFill>
                  <a:schemeClr val="bg1"/>
                </a:solidFill>
              </a:rPr>
              <a:t>ChartJS</a:t>
            </a:r>
            <a:endParaRPr lang="en-IN" sz="2400" dirty="0">
              <a:solidFill>
                <a:schemeClr val="bg1"/>
              </a:solidFill>
            </a:endParaRPr>
          </a:p>
          <a:p>
            <a:endParaRPr lang="en-IN" sz="2800" dirty="0">
              <a:solidFill>
                <a:schemeClr val="bg1"/>
              </a:solidFill>
            </a:endParaRPr>
          </a:p>
          <a:p>
            <a:endParaRPr lang="en-IN" sz="2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1589822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drape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48000"/>
                <a:hueMod val="106000"/>
                <a:satMod val="140000"/>
                <a:lumMod val="42000"/>
              </a:schemeClr>
              <a:schemeClr val="bg2">
                <a:tint val="98000"/>
                <a:hueMod val="92000"/>
                <a:satMod val="220000"/>
                <a:lumMod val="9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Cement/>
                    </a14:imgEffect>
                  </a14:imgLayer>
                </a14:imgProps>
              </a:ext>
            </a:extLst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B0A13C-0849-52AC-652C-113DC53A1C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6705" y="1397285"/>
            <a:ext cx="3856037" cy="852200"/>
          </a:xfrm>
        </p:spPr>
        <p:txBody>
          <a:bodyPr>
            <a:normAutofit/>
          </a:bodyPr>
          <a:lstStyle/>
          <a:p>
            <a:r>
              <a:rPr lang="en-IN" sz="2800" b="1" dirty="0">
                <a:solidFill>
                  <a:schemeClr val="bg1"/>
                </a:solidFill>
              </a:rPr>
              <a:t>User Authentication</a:t>
            </a:r>
            <a:endParaRPr lang="en-IN" sz="2800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28F90C3E-F35B-11F3-7CAF-F58E742DCE9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5565502" y="1823385"/>
            <a:ext cx="5891213" cy="3313807"/>
          </a:xfrm>
          <a:effectLst>
            <a:outerShdw blurRad="50800" dist="50800" dir="5400000" algn="ctr" rotWithShape="0">
              <a:srgbClr val="000000">
                <a:alpha val="83000"/>
              </a:srgbClr>
            </a:outerShdw>
            <a:reflection stA="99000" endPos="25000" dist="50800" dir="5400000" sy="-100000" algn="bl" rotWithShape="0"/>
          </a:effectLst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9DAD827-3B27-C200-41F2-77135118661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146705" y="2477392"/>
            <a:ext cx="3856037" cy="3313808"/>
          </a:xfrm>
        </p:spPr>
        <p:txBody>
          <a:bodyPr>
            <a:normAutofit/>
          </a:bodyPr>
          <a:lstStyle/>
          <a:p>
            <a:r>
              <a:rPr lang="en-US" sz="2000" dirty="0">
                <a:solidFill>
                  <a:schemeClr val="bg1"/>
                </a:solidFill>
              </a:rPr>
              <a:t>Secure login functionality integrating with social media platforms for easy login </a:t>
            </a:r>
          </a:p>
          <a:p>
            <a:r>
              <a:rPr lang="en-US" sz="2000" dirty="0">
                <a:solidFill>
                  <a:schemeClr val="bg1"/>
                </a:solidFill>
              </a:rPr>
              <a:t>User profiles with preferences and settings .</a:t>
            </a:r>
            <a:endParaRPr lang="en-IN" sz="2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8983370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drape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48000"/>
                <a:hueMod val="106000"/>
                <a:satMod val="140000"/>
                <a:lumMod val="42000"/>
              </a:schemeClr>
              <a:schemeClr val="bg2">
                <a:tint val="98000"/>
                <a:hueMod val="92000"/>
                <a:satMod val="220000"/>
                <a:lumMod val="9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Cement/>
                    </a14:imgEffect>
                  </a14:imgLayer>
                </a14:imgProps>
              </a:ext>
            </a:extLst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1469BF-C6B3-8589-CEB6-EA4DA3E081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4591" y="609601"/>
            <a:ext cx="4011609" cy="1097279"/>
          </a:xfrm>
        </p:spPr>
        <p:txBody>
          <a:bodyPr>
            <a:normAutofit/>
          </a:bodyPr>
          <a:lstStyle/>
          <a:p>
            <a:r>
              <a:rPr lang="en-IN" sz="2800" b="1" dirty="0">
                <a:solidFill>
                  <a:schemeClr val="bg1"/>
                </a:solidFill>
              </a:rPr>
              <a:t>Account Integration</a:t>
            </a:r>
            <a:endParaRPr lang="en-IN" sz="2800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55BF44E-D4C5-B9E4-CCDE-AF02A90A03D8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>
            <a:norm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Ability to link multiple social media accounts (e.g., Instagram, Twitter, Facebook) to the dashboard.</a:t>
            </a:r>
            <a:endParaRPr lang="en-IN" sz="2400" dirty="0">
              <a:solidFill>
                <a:schemeClr val="bg1"/>
              </a:solidFill>
            </a:endParaRPr>
          </a:p>
        </p:txBody>
      </p:sp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09F29CEE-FB62-705E-8B93-6F4A7C38856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5476127" y="1292552"/>
            <a:ext cx="5979560" cy="4105382"/>
          </a:xfrm>
          <a:effectLst>
            <a:outerShdw blurRad="50800" dist="50800" dir="5400000" algn="ctr" rotWithShape="0">
              <a:srgbClr val="000000">
                <a:alpha val="77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24408067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drape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48000"/>
                <a:hueMod val="106000"/>
                <a:satMod val="140000"/>
                <a:lumMod val="42000"/>
              </a:schemeClr>
              <a:schemeClr val="bg2">
                <a:tint val="98000"/>
                <a:hueMod val="92000"/>
                <a:satMod val="220000"/>
                <a:lumMod val="9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Cement/>
                    </a14:imgEffect>
                  </a14:imgLayer>
                </a14:imgProps>
              </a:ext>
            </a:extLst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46611A-69F0-61EF-610D-CDE85F5938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4591" y="592666"/>
            <a:ext cx="3856037" cy="1461610"/>
          </a:xfrm>
        </p:spPr>
        <p:txBody>
          <a:bodyPr>
            <a:normAutofit/>
          </a:bodyPr>
          <a:lstStyle/>
          <a:p>
            <a:r>
              <a:rPr lang="en-IN" sz="2800" b="1" dirty="0">
                <a:solidFill>
                  <a:schemeClr val="bg1"/>
                </a:solidFill>
              </a:rPr>
              <a:t>Data Visualization</a:t>
            </a:r>
            <a:endParaRPr lang="en-IN" sz="2800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D3B775AF-7919-37E5-DD10-ECC20E6E6D4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5539135" y="1799925"/>
            <a:ext cx="6047294" cy="3176174"/>
          </a:xfrm>
          <a:effectLst>
            <a:reflection stA="99000" endPos="29000" dist="50800" dir="5400000" sy="-100000" algn="bl" rotWithShape="0"/>
          </a:effectLst>
        </p:spPr>
      </p:pic>
      <p:sp>
        <p:nvSpPr>
          <p:cNvPr id="5" name="Rectangle 1">
            <a:extLst>
              <a:ext uri="{FF2B5EF4-FFF2-40B4-BE49-F238E27FC236}">
                <a16:creationId xmlns:a16="http://schemas.microsoft.com/office/drawing/2014/main" id="{B932A487-C76A-8940-434A-60BDAF94652A}"/>
              </a:ext>
            </a:extLst>
          </p:cNvPr>
          <p:cNvSpPr>
            <a:spLocks noGrp="1" noChangeArrowheads="1"/>
          </p:cNvSpPr>
          <p:nvPr>
            <p:ph type="body" sz="half" idx="2"/>
          </p:nvPr>
        </p:nvSpPr>
        <p:spPr bwMode="auto">
          <a:xfrm>
            <a:off x="1091140" y="2192775"/>
            <a:ext cx="3962938" cy="504753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2000" dirty="0">
                <a:solidFill>
                  <a:schemeClr val="bg1"/>
                </a:solidFill>
              </a:rPr>
              <a:t>Interactive charts, graphs, and tables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2000" dirty="0">
                <a:solidFill>
                  <a:schemeClr val="bg1"/>
                </a:solidFill>
              </a:rPr>
              <a:t>to visualize performance data</a:t>
            </a:r>
            <a:r>
              <a:rPr lang="en-US" altLang="en-US" sz="1800" dirty="0">
                <a:solidFill>
                  <a:schemeClr val="bg1"/>
                </a:solidFill>
                <a:latin typeface="Arial" panose="020B0604020202020204" pitchFamily="34" charset="0"/>
              </a:rPr>
              <a:t>                                              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2000" dirty="0">
                <a:solidFill>
                  <a:schemeClr val="bg1"/>
                </a:solidFill>
              </a:rPr>
              <a:t>Time series data analysis to show trends over time.</a:t>
            </a:r>
            <a:endParaRPr lang="en-US" altLang="en-US" sz="1800" dirty="0">
              <a:solidFill>
                <a:schemeClr val="bg1"/>
              </a:solidFill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altLang="en-US" sz="1800" dirty="0">
              <a:solidFill>
                <a:schemeClr val="bg1"/>
              </a:solidFill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2000" dirty="0">
                <a:solidFill>
                  <a:schemeClr val="bg1"/>
                </a:solidFill>
              </a:rPr>
              <a:t>Display of key metrics like followers, engagement rates, post interactions (likes, comments, shares), impressions, and reach.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altLang="en-US" sz="1800" dirty="0"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altLang="en-US" sz="1800" dirty="0"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altLang="en-US" sz="1800" dirty="0"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31245278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drape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48000"/>
                <a:hueMod val="106000"/>
                <a:satMod val="140000"/>
                <a:lumMod val="42000"/>
              </a:schemeClr>
              <a:schemeClr val="bg2">
                <a:tint val="98000"/>
                <a:hueMod val="92000"/>
                <a:satMod val="220000"/>
                <a:lumMod val="9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Cement/>
                    </a14:imgEffect>
                  </a14:imgLayer>
                </a14:imgProps>
              </a:ext>
            </a:extLst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3A28C9-FAC3-AC08-9DB9-7E2A45EE4D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4700" y="609600"/>
            <a:ext cx="5854701" cy="1383587"/>
          </a:xfrm>
        </p:spPr>
        <p:txBody>
          <a:bodyPr>
            <a:normAutofit/>
          </a:bodyPr>
          <a:lstStyle/>
          <a:p>
            <a:r>
              <a:rPr lang="en-IN" sz="2800" b="1" dirty="0">
                <a:solidFill>
                  <a:schemeClr val="bg1"/>
                </a:solidFill>
              </a:rPr>
              <a:t>Post Scheduling &amp; Management</a:t>
            </a:r>
          </a:p>
        </p:txBody>
      </p:sp>
      <p:sp>
        <p:nvSpPr>
          <p:cNvPr id="5" name="Rectangle 1">
            <a:extLst>
              <a:ext uri="{FF2B5EF4-FFF2-40B4-BE49-F238E27FC236}">
                <a16:creationId xmlns:a16="http://schemas.microsoft.com/office/drawing/2014/main" id="{D620D9B1-F3B3-2215-2AFE-9E1460ED3AFB}"/>
              </a:ext>
            </a:extLst>
          </p:cNvPr>
          <p:cNvSpPr>
            <a:spLocks noGrp="1" noChangeArrowheads="1"/>
          </p:cNvSpPr>
          <p:nvPr>
            <p:ph type="body" sz="half" idx="2"/>
          </p:nvPr>
        </p:nvSpPr>
        <p:spPr bwMode="auto">
          <a:xfrm>
            <a:off x="339047" y="1705924"/>
            <a:ext cx="5069533" cy="618630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IN" sz="2400" b="1" dirty="0">
                <a:solidFill>
                  <a:schemeClr val="bg1"/>
                </a:solidFill>
              </a:rPr>
              <a:t>•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Feature to schedule posts across</a:t>
            </a:r>
            <a:r>
              <a:rPr lang="en-US" altLang="en-US" sz="2400" dirty="0">
                <a:solidFill>
                  <a:schemeClr val="bg1"/>
                </a:solidFill>
                <a:latin typeface="Arial" panose="020B0604020202020204" pitchFamily="34" charset="0"/>
              </a:rPr>
              <a:t>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multiple platforms.</a:t>
            </a: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lang="en-US" altLang="en-US" sz="2400" dirty="0">
              <a:solidFill>
                <a:schemeClr val="bg1"/>
              </a:solidFill>
              <a:latin typeface="Arial" panose="020B0604020202020204" pitchFamily="34" charset="0"/>
            </a:endParaRP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IN" sz="2400" b="1" dirty="0">
                <a:solidFill>
                  <a:schemeClr val="bg1"/>
                </a:solidFill>
              </a:rPr>
              <a:t>   •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Calendar view for scheduling and managing content.</a:t>
            </a: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24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  <a:p>
            <a:pPr algn="ctr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SzTx/>
            </a:pPr>
            <a:r>
              <a:rPr lang="en-IN" sz="2400" b="1" dirty="0">
                <a:solidFill>
                  <a:schemeClr val="bg1"/>
                </a:solidFill>
              </a:rPr>
              <a:t>   •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 Calendar view for scheduling and managing content.</a:t>
            </a:r>
          </a:p>
          <a:p>
            <a:pPr algn="ctr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SzTx/>
            </a:pPr>
            <a:endParaRPr lang="en-IN" sz="2400" b="1" dirty="0">
              <a:solidFill>
                <a:schemeClr val="bg1"/>
              </a:solidFill>
            </a:endParaRPr>
          </a:p>
          <a:p>
            <a:pPr algn="ctr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SzTx/>
            </a:pPr>
            <a:r>
              <a:rPr lang="en-IN" sz="2400" b="1" dirty="0">
                <a:solidFill>
                  <a:schemeClr val="bg1"/>
                </a:solidFill>
              </a:rPr>
              <a:t>•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Drafting and editing posts with preview functionality. </a:t>
            </a: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lang="en-US" altLang="en-US" sz="1800" dirty="0"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lang="en-US" altLang="en-US" sz="1800" dirty="0"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lang="en-US" altLang="en-US" sz="1800" dirty="0"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22" name="Picture Placeholder 21">
            <a:extLst>
              <a:ext uri="{FF2B5EF4-FFF2-40B4-BE49-F238E27FC236}">
                <a16:creationId xmlns:a16="http://schemas.microsoft.com/office/drawing/2014/main" id="{AD21CFCA-52A2-1A2A-25BC-BF7BDD0A3395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4"/>
          <a:srcRect l="7177" r="7177"/>
          <a:stretch>
            <a:fillRect/>
          </a:stretch>
        </p:blipFill>
        <p:spPr>
          <a:xfrm>
            <a:off x="5641975" y="1993900"/>
            <a:ext cx="6210300" cy="3797300"/>
          </a:xfrm>
          <a:effectLst>
            <a:outerShdw blurRad="88900" dist="38100" dir="5400000" algn="t" rotWithShape="0">
              <a:prstClr val="black">
                <a:alpha val="40000"/>
              </a:prstClr>
            </a:outerShdw>
            <a:reflection blurRad="139700" stA="99000" endPos="16000" dist="508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76648354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drape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48000"/>
                <a:hueMod val="106000"/>
                <a:satMod val="140000"/>
                <a:lumMod val="42000"/>
              </a:schemeClr>
              <a:schemeClr val="bg2">
                <a:tint val="98000"/>
                <a:hueMod val="92000"/>
                <a:satMod val="220000"/>
                <a:lumMod val="9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Cement/>
                    </a14:imgEffect>
                  </a14:imgLayer>
                </a14:imgProps>
              </a:ext>
            </a:extLst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8C961E0-A0EC-26E5-B145-7491C837B747}"/>
              </a:ext>
            </a:extLst>
          </p:cNvPr>
          <p:cNvSpPr txBox="1"/>
          <p:nvPr/>
        </p:nvSpPr>
        <p:spPr>
          <a:xfrm>
            <a:off x="4448710" y="1458930"/>
            <a:ext cx="400692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200" b="1" dirty="0">
                <a:solidFill>
                  <a:schemeClr val="bg1"/>
                </a:solidFill>
              </a:rPr>
              <a:t>Conclusion</a:t>
            </a:r>
            <a:endParaRPr lang="en-IN" sz="3200" b="1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D713DD6-05E1-A4DD-6CEE-7F895DAF62D6}"/>
              </a:ext>
            </a:extLst>
          </p:cNvPr>
          <p:cNvSpPr txBox="1"/>
          <p:nvPr/>
        </p:nvSpPr>
        <p:spPr>
          <a:xfrm flipH="1">
            <a:off x="2301409" y="2609636"/>
            <a:ext cx="7931651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bg1"/>
                </a:solidFill>
              </a:rPr>
              <a:t>Businesses:</a:t>
            </a:r>
            <a:r>
              <a:rPr lang="en-US" sz="2400" dirty="0">
                <a:solidFill>
                  <a:schemeClr val="bg1"/>
                </a:solidFill>
              </a:rPr>
              <a:t> To track their social media campaigns, brand awareness, and online reputation.</a:t>
            </a:r>
          </a:p>
          <a:p>
            <a:r>
              <a:rPr lang="en-US" sz="2400" b="1" dirty="0">
                <a:solidFill>
                  <a:schemeClr val="bg1"/>
                </a:solidFill>
              </a:rPr>
              <a:t>Influencers:</a:t>
            </a:r>
            <a:r>
              <a:rPr lang="en-US" sz="2400" dirty="0">
                <a:solidFill>
                  <a:schemeClr val="bg1"/>
                </a:solidFill>
              </a:rPr>
              <a:t> To analyze engagement and growth across different platforms</a:t>
            </a:r>
          </a:p>
          <a:p>
            <a:r>
              <a:rPr lang="en-US" sz="2400" b="1" dirty="0">
                <a:solidFill>
                  <a:schemeClr val="bg1"/>
                </a:solidFill>
              </a:rPr>
              <a:t>Marketers:</a:t>
            </a:r>
            <a:r>
              <a:rPr lang="en-US" sz="2400" dirty="0">
                <a:solidFill>
                  <a:schemeClr val="bg1"/>
                </a:solidFill>
              </a:rPr>
              <a:t> To monitor the effectiveness of their content strategy and adjust as needed.</a:t>
            </a:r>
          </a:p>
          <a:p>
            <a:r>
              <a:rPr lang="en-US" sz="2400" b="1" dirty="0">
                <a:solidFill>
                  <a:schemeClr val="bg1"/>
                </a:solidFill>
              </a:rPr>
              <a:t>Agencies:</a:t>
            </a:r>
            <a:r>
              <a:rPr lang="en-US" sz="2400" dirty="0">
                <a:solidFill>
                  <a:schemeClr val="bg1"/>
                </a:solidFill>
              </a:rPr>
              <a:t> To manage multiple clients’ social media accounts from one centralized dashboard.</a:t>
            </a:r>
            <a:endParaRPr lang="en-IN" sz="2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4253388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drape"/>
      </p:transition>
    </mc:Choice>
    <mc:Fallback xmlns="">
      <p:transition spd="slow">
        <p:fade/>
      </p:transition>
    </mc:Fallback>
  </mc:AlternateContent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252C36"/>
      </a:dk2>
      <a:lt2>
        <a:srgbClr val="7C96A3"/>
      </a:lt2>
      <a:accent1>
        <a:srgbClr val="4FD093"/>
      </a:accent1>
      <a:accent2>
        <a:srgbClr val="54BCDF"/>
      </a:accent2>
      <a:accent3>
        <a:srgbClr val="A262D0"/>
      </a:accent3>
      <a:accent4>
        <a:srgbClr val="D7537B"/>
      </a:accent4>
      <a:accent5>
        <a:srgbClr val="E78045"/>
      </a:accent5>
      <a:accent6>
        <a:srgbClr val="84C350"/>
      </a:accent6>
      <a:hlink>
        <a:srgbClr val="22FFFF"/>
      </a:hlink>
      <a:folHlink>
        <a:srgbClr val="9BF3FD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4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4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48000"/>
                <a:hueMod val="106000"/>
                <a:satMod val="140000"/>
                <a:lumMod val="42000"/>
              </a:schemeClr>
              <a:schemeClr val="phClr">
                <a:tint val="98000"/>
                <a:hueMod val="92000"/>
                <a:satMod val="220000"/>
                <a:lumMod val="9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142578CA-DEC9-49C3-80AF-C113973CC9A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TM04033919[[fn=Circuit]]</Template>
  <TotalTime>109</TotalTime>
  <Words>242</Words>
  <Application>Microsoft Office PowerPoint</Application>
  <PresentationFormat>Widescreen</PresentationFormat>
  <Paragraphs>52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Arial</vt:lpstr>
      <vt:lpstr>Tw Cen MT</vt:lpstr>
      <vt:lpstr>Circuit</vt:lpstr>
      <vt:lpstr>       SocialLyTiCs Project </vt:lpstr>
      <vt:lpstr>                            Content</vt:lpstr>
      <vt:lpstr>PowerPoint Presentation</vt:lpstr>
      <vt:lpstr>User Authentication</vt:lpstr>
      <vt:lpstr>Account Integration</vt:lpstr>
      <vt:lpstr>Data Visualization</vt:lpstr>
      <vt:lpstr>Post Scheduling &amp; Management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Aadesh Pardhi</dc:creator>
  <cp:lastModifiedBy>Aadesh Pardhi</cp:lastModifiedBy>
  <cp:revision>5</cp:revision>
  <dcterms:created xsi:type="dcterms:W3CDTF">2025-02-14T15:27:08Z</dcterms:created>
  <dcterms:modified xsi:type="dcterms:W3CDTF">2025-02-16T17:56:22Z</dcterms:modified>
</cp:coreProperties>
</file>

<file path=docProps/thumbnail.jpeg>
</file>